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4">
  <p:sldMasterIdLst>
    <p:sldMasterId id="2147483648" r:id="rId1"/>
  </p:sldMasterIdLst>
  <p:sldIdLst>
    <p:sldId id="256" r:id="rId2"/>
    <p:sldId id="269" r:id="rId3"/>
    <p:sldId id="270" r:id="rId4"/>
    <p:sldId id="277" r:id="rId5"/>
    <p:sldId id="274" r:id="rId6"/>
    <p:sldId id="275" r:id="rId7"/>
    <p:sldId id="278" r:id="rId8"/>
    <p:sldId id="280" r:id="rId9"/>
    <p:sldId id="279" r:id="rId10"/>
    <p:sldId id="281" r:id="rId11"/>
    <p:sldId id="282" r:id="rId12"/>
    <p:sldId id="285" r:id="rId13"/>
    <p:sldId id="264" r:id="rId14"/>
    <p:sldId id="286" r:id="rId15"/>
    <p:sldId id="289" r:id="rId16"/>
    <p:sldId id="287" r:id="rId17"/>
    <p:sldId id="290" r:id="rId18"/>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1" d="100"/>
          <a:sy n="71" d="100"/>
        </p:scale>
        <p:origin x="696"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7.png"/></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nl-NL" smtClean="0"/>
              <a:t>Klik om de stijl te bewerken</a:t>
            </a:r>
            <a:endParaRPr lang="nl-NL"/>
          </a:p>
        </p:txBody>
      </p:sp>
      <p:sp>
        <p:nvSpPr>
          <p:cNvPr id="3" name="Ond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smtClean="0"/>
              <a:t>Klik om de ondertitelstijl van het model te bewerken</a:t>
            </a:r>
            <a:endParaRPr lang="nl-NL"/>
          </a:p>
        </p:txBody>
      </p:sp>
      <p:sp>
        <p:nvSpPr>
          <p:cNvPr id="4" name="Tijdelijke aanduiding voor datum 3"/>
          <p:cNvSpPr>
            <a:spLocks noGrp="1"/>
          </p:cNvSpPr>
          <p:nvPr>
            <p:ph type="dt" sz="half" idx="10"/>
          </p:nvPr>
        </p:nvSpPr>
        <p:spPr/>
        <p:txBody>
          <a:bodyPr/>
          <a:lstStyle/>
          <a:p>
            <a:fld id="{6EB95F29-8A58-4155-83DC-0A6466C50831}" type="datetimeFigureOut">
              <a:rPr lang="nl-NL" smtClean="0"/>
              <a:t>5-11-2018</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7DC2697E-7259-47C1-8420-597750E7CA83}" type="slidenum">
              <a:rPr lang="nl-NL" smtClean="0"/>
              <a:t>‹nr.›</a:t>
            </a:fld>
            <a:endParaRPr lang="nl-NL"/>
          </a:p>
        </p:txBody>
      </p:sp>
    </p:spTree>
    <p:extLst>
      <p:ext uri="{BB962C8B-B14F-4D97-AF65-F5344CB8AC3E}">
        <p14:creationId xmlns:p14="http://schemas.microsoft.com/office/powerpoint/2010/main" val="18653124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6EB95F29-8A58-4155-83DC-0A6466C50831}" type="datetimeFigureOut">
              <a:rPr lang="nl-NL" smtClean="0"/>
              <a:t>5-11-2018</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7DC2697E-7259-47C1-8420-597750E7CA83}" type="slidenum">
              <a:rPr lang="nl-NL" smtClean="0"/>
              <a:t>‹nr.›</a:t>
            </a:fld>
            <a:endParaRPr lang="nl-NL"/>
          </a:p>
        </p:txBody>
      </p:sp>
    </p:spTree>
    <p:extLst>
      <p:ext uri="{BB962C8B-B14F-4D97-AF65-F5344CB8AC3E}">
        <p14:creationId xmlns:p14="http://schemas.microsoft.com/office/powerpoint/2010/main" val="39008437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8724900" y="365125"/>
            <a:ext cx="2628900" cy="5811838"/>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838200" y="365125"/>
            <a:ext cx="7734300" cy="5811838"/>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6EB95F29-8A58-4155-83DC-0A6466C50831}" type="datetimeFigureOut">
              <a:rPr lang="nl-NL" smtClean="0"/>
              <a:t>5-11-2018</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7DC2697E-7259-47C1-8420-597750E7CA83}" type="slidenum">
              <a:rPr lang="nl-NL" smtClean="0"/>
              <a:t>‹nr.›</a:t>
            </a:fld>
            <a:endParaRPr lang="nl-NL"/>
          </a:p>
        </p:txBody>
      </p:sp>
    </p:spTree>
    <p:extLst>
      <p:ext uri="{BB962C8B-B14F-4D97-AF65-F5344CB8AC3E}">
        <p14:creationId xmlns:p14="http://schemas.microsoft.com/office/powerpoint/2010/main" val="30770216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6EB95F29-8A58-4155-83DC-0A6466C50831}" type="datetimeFigureOut">
              <a:rPr lang="nl-NL" smtClean="0"/>
              <a:t>5-11-2018</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7DC2697E-7259-47C1-8420-597750E7CA83}" type="slidenum">
              <a:rPr lang="nl-NL" smtClean="0"/>
              <a:t>‹nr.›</a:t>
            </a:fld>
            <a:endParaRPr lang="nl-NL"/>
          </a:p>
        </p:txBody>
      </p:sp>
    </p:spTree>
    <p:extLst>
      <p:ext uri="{BB962C8B-B14F-4D97-AF65-F5344CB8AC3E}">
        <p14:creationId xmlns:p14="http://schemas.microsoft.com/office/powerpoint/2010/main" val="37086781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nl-NL" smtClean="0"/>
              <a:t>Klik om de stijl te bewerken</a:t>
            </a:r>
            <a:endParaRPr lang="nl-NL"/>
          </a:p>
        </p:txBody>
      </p:sp>
      <p:sp>
        <p:nvSpPr>
          <p:cNvPr id="3" name="Tijdelijke aanduiding voor teks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p>
            <a:fld id="{6EB95F29-8A58-4155-83DC-0A6466C50831}" type="datetimeFigureOut">
              <a:rPr lang="nl-NL" smtClean="0"/>
              <a:t>5-11-2018</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7DC2697E-7259-47C1-8420-597750E7CA83}" type="slidenum">
              <a:rPr lang="nl-NL" smtClean="0"/>
              <a:t>‹nr.›</a:t>
            </a:fld>
            <a:endParaRPr lang="nl-NL"/>
          </a:p>
        </p:txBody>
      </p:sp>
    </p:spTree>
    <p:extLst>
      <p:ext uri="{BB962C8B-B14F-4D97-AF65-F5344CB8AC3E}">
        <p14:creationId xmlns:p14="http://schemas.microsoft.com/office/powerpoint/2010/main" val="21623738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838200" y="1825625"/>
            <a:ext cx="5181600" cy="4351338"/>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6172200" y="1825625"/>
            <a:ext cx="5181600" cy="4351338"/>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p>
            <a:fld id="{6EB95F29-8A58-4155-83DC-0A6466C50831}" type="datetimeFigureOut">
              <a:rPr lang="nl-NL" smtClean="0"/>
              <a:t>5-11-2018</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7DC2697E-7259-47C1-8420-597750E7CA83}" type="slidenum">
              <a:rPr lang="nl-NL" smtClean="0"/>
              <a:t>‹nr.›</a:t>
            </a:fld>
            <a:endParaRPr lang="nl-NL"/>
          </a:p>
        </p:txBody>
      </p:sp>
    </p:spTree>
    <p:extLst>
      <p:ext uri="{BB962C8B-B14F-4D97-AF65-F5344CB8AC3E}">
        <p14:creationId xmlns:p14="http://schemas.microsoft.com/office/powerpoint/2010/main" val="17368175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nl-NL" smtClean="0"/>
              <a:t>Klik om de stijl te bewerken</a:t>
            </a:r>
            <a:endParaRPr lang="nl-NL"/>
          </a:p>
        </p:txBody>
      </p:sp>
      <p:sp>
        <p:nvSpPr>
          <p:cNvPr id="3" name="Tijdelijke aanduiding voor teks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839788" y="2505075"/>
            <a:ext cx="5157787" cy="3684588"/>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6172200" y="2505075"/>
            <a:ext cx="5183188" cy="3684588"/>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p>
            <a:fld id="{6EB95F29-8A58-4155-83DC-0A6466C50831}" type="datetimeFigureOut">
              <a:rPr lang="nl-NL" smtClean="0"/>
              <a:t>5-11-2018</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7DC2697E-7259-47C1-8420-597750E7CA83}" type="slidenum">
              <a:rPr lang="nl-NL" smtClean="0"/>
              <a:t>‹nr.›</a:t>
            </a:fld>
            <a:endParaRPr lang="nl-NL"/>
          </a:p>
        </p:txBody>
      </p:sp>
    </p:spTree>
    <p:extLst>
      <p:ext uri="{BB962C8B-B14F-4D97-AF65-F5344CB8AC3E}">
        <p14:creationId xmlns:p14="http://schemas.microsoft.com/office/powerpoint/2010/main" val="18205001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2"/>
          <p:cNvSpPr>
            <a:spLocks noGrp="1"/>
          </p:cNvSpPr>
          <p:nvPr>
            <p:ph type="dt" sz="half" idx="10"/>
          </p:nvPr>
        </p:nvSpPr>
        <p:spPr/>
        <p:txBody>
          <a:bodyPr/>
          <a:lstStyle/>
          <a:p>
            <a:fld id="{6EB95F29-8A58-4155-83DC-0A6466C50831}" type="datetimeFigureOut">
              <a:rPr lang="nl-NL" smtClean="0"/>
              <a:t>5-11-2018</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7DC2697E-7259-47C1-8420-597750E7CA83}" type="slidenum">
              <a:rPr lang="nl-NL" smtClean="0"/>
              <a:t>‹nr.›</a:t>
            </a:fld>
            <a:endParaRPr lang="nl-NL"/>
          </a:p>
        </p:txBody>
      </p:sp>
    </p:spTree>
    <p:extLst>
      <p:ext uri="{BB962C8B-B14F-4D97-AF65-F5344CB8AC3E}">
        <p14:creationId xmlns:p14="http://schemas.microsoft.com/office/powerpoint/2010/main" val="16374792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6EB95F29-8A58-4155-83DC-0A6466C50831}" type="datetimeFigureOut">
              <a:rPr lang="nl-NL" smtClean="0"/>
              <a:t>5-11-2018</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7DC2697E-7259-47C1-8420-597750E7CA83}" type="slidenum">
              <a:rPr lang="nl-NL" smtClean="0"/>
              <a:t>‹nr.›</a:t>
            </a:fld>
            <a:endParaRPr lang="nl-NL"/>
          </a:p>
        </p:txBody>
      </p:sp>
    </p:spTree>
    <p:extLst>
      <p:ext uri="{BB962C8B-B14F-4D97-AF65-F5344CB8AC3E}">
        <p14:creationId xmlns:p14="http://schemas.microsoft.com/office/powerpoint/2010/main" val="32534241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smtClean="0"/>
              <a:t>Klik om de stijl te bewerken</a:t>
            </a:r>
            <a:endParaRPr lang="nl-NL"/>
          </a:p>
        </p:txBody>
      </p:sp>
      <p:sp>
        <p:nvSpPr>
          <p:cNvPr id="3" name="Tijdelijke aanduiding voor inhoud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6EB95F29-8A58-4155-83DC-0A6466C50831}" type="datetimeFigureOut">
              <a:rPr lang="nl-NL" smtClean="0"/>
              <a:t>5-11-2018</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7DC2697E-7259-47C1-8420-597750E7CA83}" type="slidenum">
              <a:rPr lang="nl-NL" smtClean="0"/>
              <a:t>‹nr.›</a:t>
            </a:fld>
            <a:endParaRPr lang="nl-NL"/>
          </a:p>
        </p:txBody>
      </p:sp>
    </p:spTree>
    <p:extLst>
      <p:ext uri="{BB962C8B-B14F-4D97-AF65-F5344CB8AC3E}">
        <p14:creationId xmlns:p14="http://schemas.microsoft.com/office/powerpoint/2010/main" val="14101510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smtClean="0"/>
              <a:t>Klik om de stijl te bewerken</a:t>
            </a:r>
            <a:endParaRPr lang="nl-NL"/>
          </a:p>
        </p:txBody>
      </p:sp>
      <p:sp>
        <p:nvSpPr>
          <p:cNvPr id="3" name="Tijdelijke aanduiding voor afbeelding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6EB95F29-8A58-4155-83DC-0A6466C50831}" type="datetimeFigureOut">
              <a:rPr lang="nl-NL" smtClean="0"/>
              <a:t>5-11-2018</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7DC2697E-7259-47C1-8420-597750E7CA83}" type="slidenum">
              <a:rPr lang="nl-NL" smtClean="0"/>
              <a:t>‹nr.›</a:t>
            </a:fld>
            <a:endParaRPr lang="nl-NL"/>
          </a:p>
        </p:txBody>
      </p:sp>
    </p:spTree>
    <p:extLst>
      <p:ext uri="{BB962C8B-B14F-4D97-AF65-F5344CB8AC3E}">
        <p14:creationId xmlns:p14="http://schemas.microsoft.com/office/powerpoint/2010/main" val="3057005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smtClean="0"/>
              <a:t>Klik om de stijl te bewerken</a:t>
            </a:r>
            <a:endParaRPr lang="nl-NL"/>
          </a:p>
        </p:txBody>
      </p:sp>
      <p:sp>
        <p:nvSpPr>
          <p:cNvPr id="3" name="Tijdelijke aanduiding voor teks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EB95F29-8A58-4155-83DC-0A6466C50831}" type="datetimeFigureOut">
              <a:rPr lang="nl-NL" smtClean="0"/>
              <a:t>5-11-2018</a:t>
            </a:fld>
            <a:endParaRPr lang="nl-NL"/>
          </a:p>
        </p:txBody>
      </p:sp>
      <p:sp>
        <p:nvSpPr>
          <p:cNvPr id="5" name="Tijdelijke aanduiding voor voetteks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C2697E-7259-47C1-8420-597750E7CA83}" type="slidenum">
              <a:rPr lang="nl-NL" smtClean="0"/>
              <a:t>‹nr.›</a:t>
            </a:fld>
            <a:endParaRPr lang="nl-NL"/>
          </a:p>
        </p:txBody>
      </p:sp>
    </p:spTree>
    <p:extLst>
      <p:ext uri="{BB962C8B-B14F-4D97-AF65-F5344CB8AC3E}">
        <p14:creationId xmlns:p14="http://schemas.microsoft.com/office/powerpoint/2010/main" val="10796708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slideLayout" Target="../slideLayouts/slideLayout7.xml"/><Relationship Id="rId1" Type="http://schemas.openxmlformats.org/officeDocument/2006/relationships/vmlDrawing" Target="../drawings/vmlDrawing1.vml"/></Relationships>
</file>

<file path=ppt/slides/_rels/slide1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www.bioplek.org/techniekonderbouw/preparaat.html"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smtClean="0"/>
              <a:t>Module Microscopie les </a:t>
            </a:r>
            <a:r>
              <a:rPr lang="nl-NL" dirty="0" smtClean="0"/>
              <a:t>2</a:t>
            </a:r>
            <a:endParaRPr lang="nl-NL" dirty="0"/>
          </a:p>
        </p:txBody>
      </p:sp>
      <p:sp>
        <p:nvSpPr>
          <p:cNvPr id="3" name="Ondertitel 2"/>
          <p:cNvSpPr>
            <a:spLocks noGrp="1"/>
          </p:cNvSpPr>
          <p:nvPr>
            <p:ph type="subTitle" idx="1"/>
          </p:nvPr>
        </p:nvSpPr>
        <p:spPr>
          <a:xfrm>
            <a:off x="1524000" y="3602038"/>
            <a:ext cx="9144000" cy="889280"/>
          </a:xfrm>
        </p:spPr>
        <p:txBody>
          <a:bodyPr/>
          <a:lstStyle/>
          <a:p>
            <a:r>
              <a:rPr lang="nl-NL" dirty="0" smtClean="0"/>
              <a:t>Plantaardige en dierlijke cellen</a:t>
            </a:r>
            <a:endParaRPr lang="nl-NL" dirty="0"/>
          </a:p>
        </p:txBody>
      </p:sp>
    </p:spTree>
    <p:extLst>
      <p:ext uri="{BB962C8B-B14F-4D97-AF65-F5344CB8AC3E}">
        <p14:creationId xmlns:p14="http://schemas.microsoft.com/office/powerpoint/2010/main" val="13292323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Afbeelding 8"/>
          <p:cNvPicPr>
            <a:picLocks noChangeAspect="1"/>
          </p:cNvPicPr>
          <p:nvPr/>
        </p:nvPicPr>
        <p:blipFill>
          <a:blip r:embed="rId3"/>
          <a:stretch>
            <a:fillRect/>
          </a:stretch>
        </p:blipFill>
        <p:spPr>
          <a:xfrm>
            <a:off x="1434073" y="255774"/>
            <a:ext cx="8987398" cy="6333585"/>
          </a:xfrm>
          <a:prstGeom prst="rect">
            <a:avLst/>
          </a:prstGeom>
        </p:spPr>
      </p:pic>
    </p:spTree>
    <p:extLst>
      <p:ext uri="{BB962C8B-B14F-4D97-AF65-F5344CB8AC3E}">
        <p14:creationId xmlns:p14="http://schemas.microsoft.com/office/powerpoint/2010/main" val="31052301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523701" y="345236"/>
            <a:ext cx="7066126" cy="1105975"/>
          </a:xfrm>
        </p:spPr>
        <p:txBody>
          <a:bodyPr/>
          <a:lstStyle/>
          <a:p>
            <a:r>
              <a:rPr lang="nl-NL" dirty="0" smtClean="0"/>
              <a:t>Het maken van een preparaat </a:t>
            </a:r>
            <a:endParaRPr lang="nl-NL" dirty="0"/>
          </a:p>
        </p:txBody>
      </p:sp>
      <p:sp>
        <p:nvSpPr>
          <p:cNvPr id="3" name="Tijdelijke aanduiding voor inhoud 2"/>
          <p:cNvSpPr>
            <a:spLocks noGrp="1"/>
          </p:cNvSpPr>
          <p:nvPr>
            <p:ph idx="1"/>
          </p:nvPr>
        </p:nvSpPr>
        <p:spPr>
          <a:xfrm>
            <a:off x="2018734" y="5295332"/>
            <a:ext cx="8649267" cy="782385"/>
          </a:xfrm>
        </p:spPr>
        <p:txBody>
          <a:bodyPr>
            <a:normAutofit fontScale="92500" lnSpcReduction="20000"/>
          </a:bodyPr>
          <a:lstStyle/>
          <a:p>
            <a:pPr marL="0" indent="0">
              <a:buNone/>
            </a:pPr>
            <a:endParaRPr lang="nl-NL" dirty="0">
              <a:hlinkClick r:id="rId2"/>
            </a:endParaRPr>
          </a:p>
          <a:p>
            <a:pPr marL="0" indent="0">
              <a:buNone/>
            </a:pPr>
            <a:r>
              <a:rPr lang="nl-NL" dirty="0" smtClean="0">
                <a:hlinkClick r:id="rId2"/>
              </a:rPr>
              <a:t>http</a:t>
            </a:r>
            <a:r>
              <a:rPr lang="nl-NL" dirty="0">
                <a:hlinkClick r:id="rId2"/>
              </a:rPr>
              <a:t>://</a:t>
            </a:r>
            <a:r>
              <a:rPr lang="nl-NL" dirty="0" smtClean="0">
                <a:hlinkClick r:id="rId2"/>
              </a:rPr>
              <a:t>www.bioplek.org/techniekonderbouw/preparaat.html</a:t>
            </a:r>
            <a:endParaRPr lang="nl-NL" dirty="0" smtClean="0"/>
          </a:p>
          <a:p>
            <a:endParaRPr lang="nl-NL" dirty="0"/>
          </a:p>
        </p:txBody>
      </p:sp>
      <p:pic>
        <p:nvPicPr>
          <p:cNvPr id="4" name="Afbeelding 3"/>
          <p:cNvPicPr>
            <a:picLocks noChangeAspect="1"/>
          </p:cNvPicPr>
          <p:nvPr/>
        </p:nvPicPr>
        <p:blipFill>
          <a:blip r:embed="rId3" cstate="print"/>
          <a:stretch>
            <a:fillRect/>
          </a:stretch>
        </p:blipFill>
        <p:spPr>
          <a:xfrm>
            <a:off x="3446611" y="1738067"/>
            <a:ext cx="6143216" cy="3024157"/>
          </a:xfrm>
          <a:prstGeom prst="rect">
            <a:avLst/>
          </a:prstGeom>
        </p:spPr>
      </p:pic>
    </p:spTree>
    <p:extLst>
      <p:ext uri="{BB962C8B-B14F-4D97-AF65-F5344CB8AC3E}">
        <p14:creationId xmlns:p14="http://schemas.microsoft.com/office/powerpoint/2010/main" val="285177143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dirty="0" smtClean="0"/>
              <a:t>Het maken van een preparaat </a:t>
            </a:r>
            <a:endParaRPr lang="nl-NL" dirty="0"/>
          </a:p>
        </p:txBody>
      </p:sp>
      <p:pic>
        <p:nvPicPr>
          <p:cNvPr id="5" name="Tijdelijke aanduiding voor inhoud 4"/>
          <p:cNvPicPr>
            <a:picLocks noGrp="1" noChangeAspect="1"/>
          </p:cNvPicPr>
          <p:nvPr>
            <p:ph idx="1"/>
          </p:nvPr>
        </p:nvPicPr>
        <p:blipFill>
          <a:blip r:embed="rId2" cstate="print"/>
          <a:stretch>
            <a:fillRect/>
          </a:stretch>
        </p:blipFill>
        <p:spPr>
          <a:xfrm>
            <a:off x="2517160" y="2729717"/>
            <a:ext cx="6798635" cy="2592910"/>
          </a:xfrm>
          <a:prstGeom prst="rect">
            <a:avLst/>
          </a:prstGeom>
        </p:spPr>
      </p:pic>
    </p:spTree>
    <p:extLst>
      <p:ext uri="{BB962C8B-B14F-4D97-AF65-F5344CB8AC3E}">
        <p14:creationId xmlns:p14="http://schemas.microsoft.com/office/powerpoint/2010/main" val="233475494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Tijdelijke aanduiding voor inhoud 3"/>
          <p:cNvPicPr>
            <a:picLocks noGrp="1" noChangeAspect="1"/>
          </p:cNvPicPr>
          <p:nvPr>
            <p:ph idx="1"/>
          </p:nvPr>
        </p:nvPicPr>
        <p:blipFill>
          <a:blip r:embed="rId2"/>
          <a:stretch>
            <a:fillRect/>
          </a:stretch>
        </p:blipFill>
        <p:spPr>
          <a:xfrm>
            <a:off x="680478" y="1616962"/>
            <a:ext cx="10909213" cy="3331556"/>
          </a:xfrm>
          <a:prstGeom prst="rect">
            <a:avLst/>
          </a:prstGeom>
        </p:spPr>
      </p:pic>
      <p:sp>
        <p:nvSpPr>
          <p:cNvPr id="3" name="Titel 1"/>
          <p:cNvSpPr>
            <a:spLocks noGrp="1"/>
          </p:cNvSpPr>
          <p:nvPr>
            <p:ph type="title"/>
          </p:nvPr>
        </p:nvSpPr>
        <p:spPr>
          <a:xfrm>
            <a:off x="838200" y="365125"/>
            <a:ext cx="10515600" cy="1325563"/>
          </a:xfrm>
        </p:spPr>
        <p:txBody>
          <a:bodyPr/>
          <a:lstStyle/>
          <a:p>
            <a:pPr algn="ctr"/>
            <a:r>
              <a:rPr lang="nl-NL" dirty="0" smtClean="0"/>
              <a:t>Ter herinnering bediening microscoop</a:t>
            </a:r>
            <a:endParaRPr lang="nl-NL" dirty="0"/>
          </a:p>
        </p:txBody>
      </p:sp>
    </p:spTree>
    <p:extLst>
      <p:ext uri="{BB962C8B-B14F-4D97-AF65-F5344CB8AC3E}">
        <p14:creationId xmlns:p14="http://schemas.microsoft.com/office/powerpoint/2010/main" val="7059858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nl-NL" dirty="0" smtClean="0"/>
              <a:t>Nabespreking dierlijke cel </a:t>
            </a:r>
            <a:endParaRPr lang="nl-NL" dirty="0"/>
          </a:p>
        </p:txBody>
      </p:sp>
      <p:sp>
        <p:nvSpPr>
          <p:cNvPr id="5" name="Tijdelijke aanduiding voor inhoud 4"/>
          <p:cNvSpPr>
            <a:spLocks noGrp="1"/>
          </p:cNvSpPr>
          <p:nvPr>
            <p:ph idx="1"/>
          </p:nvPr>
        </p:nvSpPr>
        <p:spPr/>
        <p:txBody>
          <a:bodyPr/>
          <a:lstStyle/>
          <a:p>
            <a:endParaRPr lang="nl-NL" dirty="0"/>
          </a:p>
        </p:txBody>
      </p:sp>
      <p:pic>
        <p:nvPicPr>
          <p:cNvPr id="6" name="Afbeelding 5"/>
          <p:cNvPicPr>
            <a:picLocks noChangeAspect="1"/>
          </p:cNvPicPr>
          <p:nvPr/>
        </p:nvPicPr>
        <p:blipFill>
          <a:blip r:embed="rId2"/>
          <a:stretch>
            <a:fillRect/>
          </a:stretch>
        </p:blipFill>
        <p:spPr>
          <a:xfrm>
            <a:off x="2619375" y="1499066"/>
            <a:ext cx="6953250" cy="4048125"/>
          </a:xfrm>
          <a:prstGeom prst="rect">
            <a:avLst/>
          </a:prstGeom>
        </p:spPr>
      </p:pic>
    </p:spTree>
    <p:extLst>
      <p:ext uri="{BB962C8B-B14F-4D97-AF65-F5344CB8AC3E}">
        <p14:creationId xmlns:p14="http://schemas.microsoft.com/office/powerpoint/2010/main" val="9980952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nl-NL" dirty="0" smtClean="0"/>
              <a:t>Wangslijmvliescellen</a:t>
            </a:r>
            <a:endParaRPr lang="nl-NL" dirty="0"/>
          </a:p>
        </p:txBody>
      </p:sp>
      <p:sp>
        <p:nvSpPr>
          <p:cNvPr id="3" name="Tijdelijke aanduiding voor inhoud 2"/>
          <p:cNvSpPr>
            <a:spLocks noGrp="1"/>
          </p:cNvSpPr>
          <p:nvPr>
            <p:ph idx="1"/>
          </p:nvPr>
        </p:nvSpPr>
        <p:spPr/>
        <p:txBody>
          <a:bodyPr/>
          <a:lstStyle/>
          <a:p>
            <a:endParaRPr lang="nl-NL" dirty="0" smtClean="0"/>
          </a:p>
          <a:p>
            <a:endParaRPr lang="nl-NL" dirty="0"/>
          </a:p>
        </p:txBody>
      </p:sp>
      <p:pic>
        <p:nvPicPr>
          <p:cNvPr id="4" name="Afbeelding 3" descr="C:\Users\ingrid\Dropbox\Willibrord\KLAS 1 LESMATERIAAL\thema 3 cellen en organen\Thema 3 practica  (microscopie)\voorbeelden van tekening van practica\Ui, waterpest en wangslijm - biologielessen.nl_files\Wangslijnvliescellen.jpg"/>
          <p:cNvPicPr/>
          <p:nvPr/>
        </p:nvPicPr>
        <p:blipFill>
          <a:blip r:embed="rId2">
            <a:extLst>
              <a:ext uri="{28A0092B-C50C-407E-A947-70E740481C1C}">
                <a14:useLocalDpi xmlns:a14="http://schemas.microsoft.com/office/drawing/2010/main" val="0"/>
              </a:ext>
            </a:extLst>
          </a:blip>
          <a:srcRect/>
          <a:stretch>
            <a:fillRect/>
          </a:stretch>
        </p:blipFill>
        <p:spPr bwMode="auto">
          <a:xfrm>
            <a:off x="2405678" y="2160195"/>
            <a:ext cx="7380643" cy="3223392"/>
          </a:xfrm>
          <a:prstGeom prst="rect">
            <a:avLst/>
          </a:prstGeom>
          <a:noFill/>
          <a:ln>
            <a:noFill/>
          </a:ln>
        </p:spPr>
      </p:pic>
    </p:spTree>
    <p:extLst>
      <p:ext uri="{BB962C8B-B14F-4D97-AF65-F5344CB8AC3E}">
        <p14:creationId xmlns:p14="http://schemas.microsoft.com/office/powerpoint/2010/main" val="16611975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nl-NL" dirty="0" smtClean="0"/>
              <a:t>Nabespreking plantaardige cel </a:t>
            </a:r>
            <a:endParaRPr lang="nl-NL" dirty="0"/>
          </a:p>
        </p:txBody>
      </p:sp>
      <p:pic>
        <p:nvPicPr>
          <p:cNvPr id="4" name="Afbeelding 3"/>
          <p:cNvPicPr>
            <a:picLocks noChangeAspect="1"/>
          </p:cNvPicPr>
          <p:nvPr/>
        </p:nvPicPr>
        <p:blipFill>
          <a:blip r:embed="rId2"/>
          <a:stretch>
            <a:fillRect/>
          </a:stretch>
        </p:blipFill>
        <p:spPr>
          <a:xfrm>
            <a:off x="1781734" y="2015658"/>
            <a:ext cx="8962465" cy="4283531"/>
          </a:xfrm>
          <a:prstGeom prst="rect">
            <a:avLst/>
          </a:prstGeom>
        </p:spPr>
      </p:pic>
    </p:spTree>
    <p:extLst>
      <p:ext uri="{BB962C8B-B14F-4D97-AF65-F5344CB8AC3E}">
        <p14:creationId xmlns:p14="http://schemas.microsoft.com/office/powerpoint/2010/main" val="95324997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199" y="663950"/>
            <a:ext cx="10515600" cy="1325563"/>
          </a:xfrm>
        </p:spPr>
        <p:txBody>
          <a:bodyPr/>
          <a:lstStyle/>
          <a:p>
            <a:pPr algn="ctr"/>
            <a:r>
              <a:rPr lang="nl-NL" dirty="0" smtClean="0"/>
              <a:t>Cellen van een uienvlies</a:t>
            </a:r>
            <a:endParaRPr lang="nl-NL" dirty="0"/>
          </a:p>
        </p:txBody>
      </p:sp>
      <p:pic>
        <p:nvPicPr>
          <p:cNvPr id="4" name="Picture 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967120" y="2084350"/>
            <a:ext cx="6257758" cy="3832356"/>
          </a:xfrm>
          <a:prstGeom prst="rect">
            <a:avLst/>
          </a:prstGeom>
          <a:noFill/>
          <a:ln w="9525">
            <a:noFill/>
            <a:miter lim="800000"/>
            <a:headEnd/>
            <a:tailEnd/>
          </a:ln>
        </p:spPr>
      </p:pic>
    </p:spTree>
    <p:extLst>
      <p:ext uri="{BB962C8B-B14F-4D97-AF65-F5344CB8AC3E}">
        <p14:creationId xmlns:p14="http://schemas.microsoft.com/office/powerpoint/2010/main" val="11939754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nl-NL" dirty="0" smtClean="0"/>
              <a:t>Wat gaan we doen in week 2 </a:t>
            </a:r>
            <a:endParaRPr lang="nl-NL" dirty="0"/>
          </a:p>
        </p:txBody>
      </p:sp>
      <p:sp>
        <p:nvSpPr>
          <p:cNvPr id="3" name="Tijdelijke aanduiding voor inhoud 2"/>
          <p:cNvSpPr>
            <a:spLocks noGrp="1"/>
          </p:cNvSpPr>
          <p:nvPr>
            <p:ph idx="1"/>
          </p:nvPr>
        </p:nvSpPr>
        <p:spPr>
          <a:xfrm>
            <a:off x="838200" y="1529790"/>
            <a:ext cx="10887635" cy="4351338"/>
          </a:xfrm>
        </p:spPr>
        <p:txBody>
          <a:bodyPr>
            <a:normAutofit/>
          </a:bodyPr>
          <a:lstStyle/>
          <a:p>
            <a:pPr marL="0" indent="0">
              <a:buNone/>
            </a:pPr>
            <a:endParaRPr lang="nl-NL" dirty="0"/>
          </a:p>
          <a:p>
            <a:r>
              <a:rPr lang="nl-NL" dirty="0"/>
              <a:t>- </a:t>
            </a:r>
            <a:r>
              <a:rPr lang="nl-NL" dirty="0" smtClean="0"/>
              <a:t>uitleg wat zijn cellen</a:t>
            </a:r>
            <a:endParaRPr lang="nl-NL" dirty="0"/>
          </a:p>
          <a:p>
            <a:r>
              <a:rPr lang="nl-NL" dirty="0"/>
              <a:t>- </a:t>
            </a:r>
            <a:r>
              <a:rPr lang="nl-NL" dirty="0" smtClean="0"/>
              <a:t>uitleg verschil tussen plantaardige en dierlijke cel</a:t>
            </a:r>
            <a:endParaRPr lang="nl-NL" dirty="0"/>
          </a:p>
          <a:p>
            <a:r>
              <a:rPr lang="nl-NL" dirty="0"/>
              <a:t>- </a:t>
            </a:r>
            <a:r>
              <a:rPr lang="nl-NL" dirty="0" smtClean="0"/>
              <a:t>uitleg over het maken van een preparaat</a:t>
            </a:r>
            <a:endParaRPr lang="nl-NL" dirty="0" smtClean="0"/>
          </a:p>
          <a:p>
            <a:r>
              <a:rPr lang="nl-NL" dirty="0" smtClean="0"/>
              <a:t>- </a:t>
            </a:r>
            <a:r>
              <a:rPr lang="nl-NL" dirty="0" smtClean="0"/>
              <a:t>uitleg van de tekenregels.</a:t>
            </a:r>
            <a:r>
              <a:rPr lang="nl-NL" dirty="0"/>
              <a:t> </a:t>
            </a:r>
            <a:endParaRPr lang="nl-NL" dirty="0"/>
          </a:p>
          <a:p>
            <a:r>
              <a:rPr lang="nl-NL" dirty="0" smtClean="0"/>
              <a:t>- opdrachten</a:t>
            </a:r>
          </a:p>
          <a:p>
            <a:pPr lvl="1"/>
            <a:r>
              <a:rPr lang="nl-NL" dirty="0" smtClean="0"/>
              <a:t>Het maken en bekijken van een preparaat van ene plantaardige cel (uienvlies)</a:t>
            </a:r>
          </a:p>
          <a:p>
            <a:pPr lvl="1"/>
            <a:r>
              <a:rPr lang="nl-NL" dirty="0" smtClean="0"/>
              <a:t>Her maken en bekijken van een preparaat van een dierlijke cel (wangslijmvlies)</a:t>
            </a:r>
            <a:endParaRPr lang="nl-NL" dirty="0"/>
          </a:p>
        </p:txBody>
      </p:sp>
    </p:spTree>
    <p:extLst>
      <p:ext uri="{BB962C8B-B14F-4D97-AF65-F5344CB8AC3E}">
        <p14:creationId xmlns:p14="http://schemas.microsoft.com/office/powerpoint/2010/main" val="1817305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470648"/>
            <a:ext cx="9144000" cy="1089212"/>
          </a:xfrm>
        </p:spPr>
        <p:txBody>
          <a:bodyPr>
            <a:normAutofit/>
          </a:bodyPr>
          <a:lstStyle/>
          <a:p>
            <a:r>
              <a:rPr lang="nl-NL" dirty="0" smtClean="0"/>
              <a:t>Wat is een cel?</a:t>
            </a:r>
            <a:endParaRPr lang="nl-NL" dirty="0"/>
          </a:p>
        </p:txBody>
      </p:sp>
      <p:sp>
        <p:nvSpPr>
          <p:cNvPr id="5" name="Ondertitel 4"/>
          <p:cNvSpPr>
            <a:spLocks noGrp="1"/>
          </p:cNvSpPr>
          <p:nvPr>
            <p:ph type="subTitle" idx="1"/>
          </p:nvPr>
        </p:nvSpPr>
        <p:spPr>
          <a:xfrm>
            <a:off x="1524000" y="2272554"/>
            <a:ext cx="9144000" cy="2891118"/>
          </a:xfrm>
        </p:spPr>
        <p:txBody>
          <a:bodyPr>
            <a:normAutofit/>
          </a:bodyPr>
          <a:lstStyle/>
          <a:p>
            <a:r>
              <a:rPr lang="nl-NL" dirty="0" smtClean="0"/>
              <a:t>De cel is de kleinste eenheid waaruit alle organismen of levende wezens zijn opgebouwd. Alle planten en dieren maar ook bacteriën en schimmels bestaan dus ook uit cellen. </a:t>
            </a:r>
          </a:p>
          <a:p>
            <a:r>
              <a:rPr lang="nl-NL" dirty="0" smtClean="0"/>
              <a:t>De kleinste organismen zijn opgebouwd uit maar 1 cel. </a:t>
            </a:r>
          </a:p>
          <a:p>
            <a:r>
              <a:rPr lang="nl-NL" dirty="0" smtClean="0"/>
              <a:t>De mens is opgebouwd uit 30 </a:t>
            </a:r>
            <a:r>
              <a:rPr lang="nl-NL" dirty="0"/>
              <a:t>biljoen </a:t>
            </a:r>
            <a:r>
              <a:rPr lang="nl-NL" dirty="0" smtClean="0"/>
              <a:t>cellen</a:t>
            </a:r>
            <a:r>
              <a:rPr lang="nl-NL" dirty="0"/>
              <a:t>.</a:t>
            </a:r>
            <a:endParaRPr lang="nl-NL" dirty="0" smtClean="0"/>
          </a:p>
          <a:p>
            <a:endParaRPr lang="nl-NL" dirty="0"/>
          </a:p>
        </p:txBody>
      </p:sp>
    </p:spTree>
    <p:extLst>
      <p:ext uri="{BB962C8B-B14F-4D97-AF65-F5344CB8AC3E}">
        <p14:creationId xmlns:p14="http://schemas.microsoft.com/office/powerpoint/2010/main" val="12181962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ctrTitle"/>
          </p:nvPr>
        </p:nvSpPr>
        <p:spPr>
          <a:xfrm>
            <a:off x="618564" y="404391"/>
            <a:ext cx="10838329" cy="733331"/>
          </a:xfrm>
        </p:spPr>
        <p:txBody>
          <a:bodyPr>
            <a:normAutofit fontScale="90000"/>
          </a:bodyPr>
          <a:lstStyle/>
          <a:p>
            <a:r>
              <a:rPr lang="nl-NL" dirty="0" smtClean="0"/>
              <a:t>Je kunt je lichaam zien als een huis</a:t>
            </a:r>
            <a:endParaRPr lang="nl-NL" dirty="0"/>
          </a:p>
        </p:txBody>
      </p:sp>
      <p:sp>
        <p:nvSpPr>
          <p:cNvPr id="4" name="Ondertitel 3"/>
          <p:cNvSpPr>
            <a:spLocks noGrp="1"/>
          </p:cNvSpPr>
          <p:nvPr>
            <p:ph type="subTitle" idx="1"/>
          </p:nvPr>
        </p:nvSpPr>
        <p:spPr>
          <a:xfrm>
            <a:off x="840440" y="1578771"/>
            <a:ext cx="10394576" cy="3319602"/>
          </a:xfrm>
        </p:spPr>
        <p:txBody>
          <a:bodyPr>
            <a:normAutofit lnSpcReduction="10000"/>
          </a:bodyPr>
          <a:lstStyle/>
          <a:p>
            <a:r>
              <a:rPr lang="nl-NL" sz="2800" dirty="0">
                <a:ea typeface="Tahoma" panose="020B0604030504040204" pitchFamily="34" charset="0"/>
                <a:cs typeface="Tahoma" panose="020B0604030504040204" pitchFamily="34" charset="0"/>
              </a:rPr>
              <a:t>Een huis is gebouwd van stenen. Je lichaam is gemaakt van cellen. Maar een huis bestaat niet alleen uit stenen. Het bestaat ook uit dakpannen, ramen en deuren. Anders kan je er niet in wonen. Om je lichaam goed te laten werken, zijn er dus ook meerdere soorten cellen. De cellen van je huid zijn anders dan de cellen van je spieren. En dat is maar goed ook. Zonder spieren zou je niks kunnen. Maar zonder huid ook niet. Alle cellen hebben dus een eigen taak. DNA is de bouwtekening van de cel. DNA vertelt de cel wat hij moet doen. Hartstikke handig!</a:t>
            </a:r>
          </a:p>
          <a:p>
            <a:endParaRPr lang="nl-NL" dirty="0"/>
          </a:p>
        </p:txBody>
      </p:sp>
      <p:pic>
        <p:nvPicPr>
          <p:cNvPr id="5" name="Afbeelding 4"/>
          <p:cNvPicPr/>
          <p:nvPr/>
        </p:nvPicPr>
        <p:blipFill>
          <a:blip r:embed="rId2">
            <a:extLst>
              <a:ext uri="{28A0092B-C50C-407E-A947-70E740481C1C}">
                <a14:useLocalDpi xmlns:a14="http://schemas.microsoft.com/office/drawing/2010/main" val="0"/>
              </a:ext>
            </a:extLst>
          </a:blip>
          <a:stretch>
            <a:fillRect/>
          </a:stretch>
        </p:blipFill>
        <p:spPr>
          <a:xfrm>
            <a:off x="3007378" y="4898374"/>
            <a:ext cx="1685925" cy="1704975"/>
          </a:xfrm>
          <a:prstGeom prst="rect">
            <a:avLst/>
          </a:prstGeom>
        </p:spPr>
      </p:pic>
      <p:pic>
        <p:nvPicPr>
          <p:cNvPr id="7" name="Afbeelding 6"/>
          <p:cNvPicPr/>
          <p:nvPr/>
        </p:nvPicPr>
        <p:blipFill>
          <a:blip r:embed="rId3">
            <a:extLst>
              <a:ext uri="{28A0092B-C50C-407E-A947-70E740481C1C}">
                <a14:useLocalDpi xmlns:a14="http://schemas.microsoft.com/office/drawing/2010/main" val="0"/>
              </a:ext>
            </a:extLst>
          </a:blip>
          <a:stretch>
            <a:fillRect/>
          </a:stretch>
        </p:blipFill>
        <p:spPr>
          <a:xfrm>
            <a:off x="6696634" y="4898373"/>
            <a:ext cx="1343660" cy="1704975"/>
          </a:xfrm>
          <a:prstGeom prst="rect">
            <a:avLst/>
          </a:prstGeom>
        </p:spPr>
      </p:pic>
    </p:spTree>
    <p:extLst>
      <p:ext uri="{BB962C8B-B14F-4D97-AF65-F5344CB8AC3E}">
        <p14:creationId xmlns:p14="http://schemas.microsoft.com/office/powerpoint/2010/main" val="36579300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De mens heeft wel 200 verschillende cellen </a:t>
            </a:r>
            <a:endParaRPr lang="nl-NL" dirty="0"/>
          </a:p>
        </p:txBody>
      </p:sp>
      <p:pic>
        <p:nvPicPr>
          <p:cNvPr id="3" name="Picture 2" descr="http://biologiepagina.nl/Images/celvormen.gi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837329" y="1557019"/>
            <a:ext cx="6857660" cy="47915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898758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http://www.10voorbiologie.nl/afbfczw/H29%20Cellen%20(Havo)/290102vergelijk.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40052" y="1690688"/>
            <a:ext cx="10128947" cy="4472525"/>
          </a:xfrm>
          <a:prstGeom prst="rect">
            <a:avLst/>
          </a:prstGeom>
          <a:noFill/>
          <a:extLst>
            <a:ext uri="{909E8E84-426E-40DD-AFC4-6F175D3DCCD1}">
              <a14:hiddenFill xmlns:a14="http://schemas.microsoft.com/office/drawing/2010/main">
                <a:solidFill>
                  <a:srgbClr val="FFFFFF"/>
                </a:solidFill>
              </a14:hiddenFill>
            </a:ext>
          </a:extLst>
        </p:spPr>
      </p:pic>
      <p:sp>
        <p:nvSpPr>
          <p:cNvPr id="2" name="Titel 1"/>
          <p:cNvSpPr>
            <a:spLocks noGrp="1"/>
          </p:cNvSpPr>
          <p:nvPr>
            <p:ph type="title"/>
          </p:nvPr>
        </p:nvSpPr>
        <p:spPr/>
        <p:txBody>
          <a:bodyPr/>
          <a:lstStyle/>
          <a:p>
            <a:r>
              <a:rPr lang="nl-NL" dirty="0" smtClean="0"/>
              <a:t>Verschil plantaardige cel en dierlijke cel</a:t>
            </a:r>
            <a:endParaRPr lang="nl-NL" dirty="0"/>
          </a:p>
        </p:txBody>
      </p:sp>
    </p:spTree>
    <p:extLst>
      <p:ext uri="{BB962C8B-B14F-4D97-AF65-F5344CB8AC3E}">
        <p14:creationId xmlns:p14="http://schemas.microsoft.com/office/powerpoint/2010/main" val="425571331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Afbeelding 3" descr="Afbeeldingsresultaat voor opdracht verschillen tussen planten en dierlijke cellen"/>
          <p:cNvPicPr/>
          <p:nvPr/>
        </p:nvPicPr>
        <p:blipFill>
          <a:blip r:embed="rId2">
            <a:extLst>
              <a:ext uri="{28A0092B-C50C-407E-A947-70E740481C1C}">
                <a14:useLocalDpi xmlns:a14="http://schemas.microsoft.com/office/drawing/2010/main" val="0"/>
              </a:ext>
            </a:extLst>
          </a:blip>
          <a:srcRect/>
          <a:stretch>
            <a:fillRect/>
          </a:stretch>
        </p:blipFill>
        <p:spPr bwMode="auto">
          <a:xfrm>
            <a:off x="3245957" y="3267634"/>
            <a:ext cx="4929505" cy="3699510"/>
          </a:xfrm>
          <a:prstGeom prst="rect">
            <a:avLst/>
          </a:prstGeom>
          <a:noFill/>
          <a:ln>
            <a:noFill/>
          </a:ln>
        </p:spPr>
      </p:pic>
      <p:pic>
        <p:nvPicPr>
          <p:cNvPr id="5" name="Picture 2" descr="http://www.10voorbiologie.nl/afbfczw/H29%20Cellen%20(Havo)/290102vergelijk.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02370" y="238405"/>
            <a:ext cx="6616680" cy="292165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896791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nl-NL" dirty="0" smtClean="0"/>
              <a:t>Tekenregels</a:t>
            </a:r>
            <a:endParaRPr lang="nl-NL" dirty="0"/>
          </a:p>
        </p:txBody>
      </p:sp>
      <p:sp>
        <p:nvSpPr>
          <p:cNvPr id="3" name="Tijdelijke aanduiding voor inhoud 2"/>
          <p:cNvSpPr>
            <a:spLocks noGrp="1"/>
          </p:cNvSpPr>
          <p:nvPr>
            <p:ph idx="1"/>
          </p:nvPr>
        </p:nvSpPr>
        <p:spPr>
          <a:xfrm>
            <a:off x="838200" y="1451552"/>
            <a:ext cx="10515600" cy="4351338"/>
          </a:xfrm>
        </p:spPr>
        <p:txBody>
          <a:bodyPr>
            <a:normAutofit fontScale="85000" lnSpcReduction="10000"/>
          </a:bodyPr>
          <a:lstStyle/>
          <a:p>
            <a:pPr marL="0" indent="0">
              <a:buNone/>
            </a:pPr>
            <a:endParaRPr lang="nl-NL" dirty="0" smtClean="0"/>
          </a:p>
          <a:p>
            <a:r>
              <a:rPr lang="nl-NL" b="1" dirty="0" smtClean="0"/>
              <a:t>Benodigdheden </a:t>
            </a:r>
            <a:r>
              <a:rPr lang="nl-NL" b="1" dirty="0"/>
              <a:t>voor een biologische tekening</a:t>
            </a:r>
            <a:endParaRPr lang="nl-NL" dirty="0"/>
          </a:p>
          <a:p>
            <a:pPr lvl="0"/>
            <a:r>
              <a:rPr lang="nl-NL" dirty="0"/>
              <a:t>Papier</a:t>
            </a:r>
            <a:r>
              <a:rPr lang="nl-NL" dirty="0" smtClean="0"/>
              <a:t>, een scherp </a:t>
            </a:r>
            <a:r>
              <a:rPr lang="nl-NL" dirty="0"/>
              <a:t>potlood (HB of liever een 2H potlood), gum, liniaal, puntenslijper</a:t>
            </a:r>
          </a:p>
          <a:p>
            <a:r>
              <a:rPr lang="nl-NL" b="1" dirty="0"/>
              <a:t>Werkwijze</a:t>
            </a:r>
            <a:endParaRPr lang="nl-NL" dirty="0"/>
          </a:p>
          <a:p>
            <a:pPr lvl="0"/>
            <a:r>
              <a:rPr lang="nl-NL" dirty="0" smtClean="0"/>
              <a:t>Een </a:t>
            </a:r>
            <a:r>
              <a:rPr lang="nl-NL" dirty="0"/>
              <a:t>tekening heeft altijd een titel. Deze staat links boven op de </a:t>
            </a:r>
            <a:r>
              <a:rPr lang="nl-NL" dirty="0" smtClean="0"/>
              <a:t>tekening. </a:t>
            </a:r>
            <a:endParaRPr lang="nl-NL" dirty="0"/>
          </a:p>
          <a:p>
            <a:pPr lvl="0"/>
            <a:r>
              <a:rPr lang="nl-NL" dirty="0"/>
              <a:t>Om kleine details goed te kunnen weergeven, teken je groot en duidelijk</a:t>
            </a:r>
            <a:r>
              <a:rPr lang="nl-NL" dirty="0" smtClean="0"/>
              <a:t>.</a:t>
            </a:r>
            <a:endParaRPr lang="nl-NL" dirty="0"/>
          </a:p>
          <a:p>
            <a:pPr lvl="0"/>
            <a:r>
              <a:rPr lang="nl-NL" dirty="0"/>
              <a:t>Teken alleen wat je ziet, verzin er niets bij. Teken minimaal vuistgroot. </a:t>
            </a:r>
          </a:p>
          <a:p>
            <a:pPr lvl="0"/>
            <a:r>
              <a:rPr lang="nl-NL" dirty="0"/>
              <a:t>Trek dunne horizontale lijntjes vanaf de verschillende onderdelen en schrijf er achter wat het is</a:t>
            </a:r>
            <a:r>
              <a:rPr lang="nl-NL" dirty="0" smtClean="0"/>
              <a:t>. (Dit noemen we de legenda)</a:t>
            </a:r>
            <a:endParaRPr lang="nl-NL" dirty="0"/>
          </a:p>
          <a:p>
            <a:pPr lvl="0"/>
            <a:r>
              <a:rPr lang="nl-NL" dirty="0"/>
              <a:t>Bereken de juiste vergroting (oculair x objectief)  en noteer deze op de tekening.</a:t>
            </a:r>
          </a:p>
          <a:p>
            <a:pPr algn="ctr"/>
            <a:endParaRPr lang="nl-NL" dirty="0"/>
          </a:p>
        </p:txBody>
      </p:sp>
    </p:spTree>
    <p:extLst>
      <p:ext uri="{BB962C8B-B14F-4D97-AF65-F5344CB8AC3E}">
        <p14:creationId xmlns:p14="http://schemas.microsoft.com/office/powerpoint/2010/main" val="14287247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a:p>
        </p:txBody>
      </p:sp>
      <p:pic>
        <p:nvPicPr>
          <p:cNvPr id="4" name="Afbeelding 3" descr="C:\Users\Public\Pictures\Nieuwe map\2014-12-06 tekenformulier 2\tekenformulier 2 001.jpg"/>
          <p:cNvPicPr/>
          <p:nvPr/>
        </p:nvPicPr>
        <p:blipFill>
          <a:blip r:embed="rId2" cstate="print">
            <a:extLst>
              <a:ext uri="{28A0092B-C50C-407E-A947-70E740481C1C}">
                <a14:useLocalDpi xmlns:a14="http://schemas.microsoft.com/office/drawing/2010/main" val="0"/>
              </a:ext>
            </a:extLst>
          </a:blip>
          <a:srcRect/>
          <a:stretch>
            <a:fillRect/>
          </a:stretch>
        </p:blipFill>
        <p:spPr bwMode="auto">
          <a:xfrm rot="16200000">
            <a:off x="3248352" y="-2045028"/>
            <a:ext cx="5811838" cy="10632141"/>
          </a:xfrm>
          <a:prstGeom prst="rect">
            <a:avLst/>
          </a:prstGeom>
          <a:noFill/>
          <a:ln>
            <a:solidFill>
              <a:schemeClr val="accent1"/>
            </a:solidFill>
          </a:ln>
        </p:spPr>
      </p:pic>
    </p:spTree>
    <p:extLst>
      <p:ext uri="{BB962C8B-B14F-4D97-AF65-F5344CB8AC3E}">
        <p14:creationId xmlns:p14="http://schemas.microsoft.com/office/powerpoint/2010/main" val="259065276"/>
      </p:ext>
    </p:extLst>
  </p:cSld>
  <p:clrMapOvr>
    <a:masterClrMapping/>
  </p:clrMapOvr>
</p:sld>
</file>

<file path=ppt/theme/theme1.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99</TotalTime>
  <Words>372</Words>
  <Application>Microsoft Office PowerPoint</Application>
  <PresentationFormat>Breedbeeld</PresentationFormat>
  <Paragraphs>38</Paragraphs>
  <Slides>17</Slides>
  <Notes>0</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17</vt:i4>
      </vt:variant>
    </vt:vector>
  </HeadingPairs>
  <TitlesOfParts>
    <vt:vector size="22" baseType="lpstr">
      <vt:lpstr>Arial</vt:lpstr>
      <vt:lpstr>Calibri</vt:lpstr>
      <vt:lpstr>Calibri Light</vt:lpstr>
      <vt:lpstr>Tahoma</vt:lpstr>
      <vt:lpstr>Kantoorthema</vt:lpstr>
      <vt:lpstr>Module Microscopie les 2</vt:lpstr>
      <vt:lpstr>Wat gaan we doen in week 2 </vt:lpstr>
      <vt:lpstr>Wat is een cel?</vt:lpstr>
      <vt:lpstr>Je kunt je lichaam zien als een huis</vt:lpstr>
      <vt:lpstr>De mens heeft wel 200 verschillende cellen </vt:lpstr>
      <vt:lpstr>Verschil plantaardige cel en dierlijke cel</vt:lpstr>
      <vt:lpstr>PowerPoint-presentatie</vt:lpstr>
      <vt:lpstr>Tekenregels</vt:lpstr>
      <vt:lpstr>PowerPoint-presentatie</vt:lpstr>
      <vt:lpstr>PowerPoint-presentatie</vt:lpstr>
      <vt:lpstr>Het maken van een preparaat </vt:lpstr>
      <vt:lpstr>Het maken van een preparaat </vt:lpstr>
      <vt:lpstr>Ter herinnering bediening microscoop</vt:lpstr>
      <vt:lpstr>Nabespreking dierlijke cel </vt:lpstr>
      <vt:lpstr>Wangslijmvliescellen</vt:lpstr>
      <vt:lpstr>Nabespreking plantaardige cel </vt:lpstr>
      <vt:lpstr>Cellen van een uienvlies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Module Microscopie les 1</dc:title>
  <dc:creator>Ingrid de Wit</dc:creator>
  <cp:lastModifiedBy>Ingrid de Wit</cp:lastModifiedBy>
  <cp:revision>15</cp:revision>
  <dcterms:created xsi:type="dcterms:W3CDTF">2018-11-04T23:02:58Z</dcterms:created>
  <dcterms:modified xsi:type="dcterms:W3CDTF">2018-11-05T12:00:51Z</dcterms:modified>
</cp:coreProperties>
</file>